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2" r:id="rId4"/>
    <p:sldId id="260" r:id="rId5"/>
    <p:sldId id="264" r:id="rId6"/>
    <p:sldId id="265" r:id="rId7"/>
    <p:sldId id="266" r:id="rId8"/>
    <p:sldId id="263" r:id="rId9"/>
    <p:sldId id="258" r:id="rId10"/>
    <p:sldId id="268" r:id="rId11"/>
    <p:sldId id="269" r:id="rId12"/>
    <p:sldId id="261" r:id="rId13"/>
    <p:sldId id="259" r:id="rId14"/>
    <p:sldId id="270" r:id="rId15"/>
    <p:sldId id="267" r:id="rId16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7FD3A3B3-E7B3-4921-AB49-E8BEBD45E81B}">
          <p14:sldIdLst>
            <p14:sldId id="256"/>
          </p14:sldIdLst>
        </p14:section>
        <p14:section name="Névtelen szakasz" id="{D8A6027D-4C77-4C01-B798-91CB7EEAC3CF}">
          <p14:sldIdLst>
            <p14:sldId id="257"/>
            <p14:sldId id="262"/>
            <p14:sldId id="260"/>
            <p14:sldId id="264"/>
            <p14:sldId id="265"/>
            <p14:sldId id="266"/>
            <p14:sldId id="263"/>
            <p14:sldId id="258"/>
            <p14:sldId id="268"/>
            <p14:sldId id="269"/>
            <p14:sldId id="261"/>
            <p14:sldId id="259"/>
            <p14:sldId id="270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40386A4-190B-4EE4-BB62-7B61E76747BE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EF033BE-2E84-456D-9729-A3BFB170E6D1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boda.boglarka@vtki.uni-nke.h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277748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dirty="0">
                <a:latin typeface="Arial Black" panose="020B0A04020102020204" pitchFamily="34" charset="0"/>
              </a:rPr>
              <a:t> </a:t>
            </a:r>
            <a:r>
              <a:rPr lang="hu-HU" sz="3200" dirty="0" smtClean="0">
                <a:latin typeface="Arial Black" panose="020B0A04020102020204" pitchFamily="34" charset="0"/>
              </a:rPr>
              <a:t/>
            </a:r>
            <a:br>
              <a:rPr lang="hu-HU" sz="3200" dirty="0" smtClean="0">
                <a:latin typeface="Arial Black" panose="020B0A04020102020204" pitchFamily="34" charset="0"/>
              </a:rPr>
            </a:br>
            <a:r>
              <a:rPr lang="hu-HU" sz="3200" dirty="0" smtClean="0">
                <a:latin typeface="Arial Black" panose="020B0A04020102020204" pitchFamily="34" charset="0"/>
              </a:rPr>
              <a:t/>
            </a:r>
            <a:br>
              <a:rPr lang="hu-HU" sz="3200" dirty="0" smtClean="0">
                <a:latin typeface="Arial Black" panose="020B0A04020102020204" pitchFamily="34" charset="0"/>
              </a:rPr>
            </a:br>
            <a:r>
              <a:rPr lang="hu-HU" sz="3200" dirty="0">
                <a:latin typeface="Arial Black" panose="020B0A04020102020204" pitchFamily="34" charset="0"/>
              </a:rPr>
              <a:t/>
            </a:r>
            <a:br>
              <a:rPr lang="hu-HU" sz="3200" dirty="0">
                <a:latin typeface="Arial Black" panose="020B0A04020102020204" pitchFamily="34" charset="0"/>
              </a:rPr>
            </a:br>
            <a:r>
              <a:rPr lang="hu-HU" sz="3200" dirty="0" smtClean="0">
                <a:latin typeface="Arial Black" panose="020B0A04020102020204" pitchFamily="34" charset="0"/>
              </a:rPr>
              <a:t/>
            </a:r>
            <a:br>
              <a:rPr lang="hu-HU" sz="3200" dirty="0" smtClean="0">
                <a:latin typeface="Arial Black" panose="020B0A04020102020204" pitchFamily="34" charset="0"/>
              </a:rPr>
            </a:br>
            <a:r>
              <a:rPr lang="hu-HU" sz="3200" dirty="0">
                <a:latin typeface="Arial Black" panose="020B0A04020102020204" pitchFamily="34" charset="0"/>
              </a:rPr>
              <a:t/>
            </a:r>
            <a:br>
              <a:rPr lang="hu-HU" sz="3200" dirty="0">
                <a:latin typeface="Arial Black" panose="020B0A04020102020204" pitchFamily="34" charset="0"/>
              </a:rPr>
            </a:br>
            <a:r>
              <a:rPr lang="hu-HU" sz="3200" dirty="0" smtClean="0">
                <a:latin typeface="Arial Black" panose="020B0A04020102020204" pitchFamily="34" charset="0"/>
              </a:rPr>
              <a:t/>
            </a:r>
            <a:br>
              <a:rPr lang="hu-HU" sz="3200" dirty="0" smtClean="0">
                <a:latin typeface="Arial Black" panose="020B0A04020102020204" pitchFamily="34" charset="0"/>
              </a:rPr>
            </a:br>
            <a:r>
              <a:rPr lang="hu-HU" sz="3200" dirty="0">
                <a:latin typeface="Arial Black" panose="020B0A04020102020204" pitchFamily="34" charset="0"/>
              </a:rPr>
              <a:t/>
            </a:r>
            <a:br>
              <a:rPr lang="hu-HU" sz="3200" dirty="0">
                <a:latin typeface="Arial Black" panose="020B0A04020102020204" pitchFamily="34" charset="0"/>
              </a:rPr>
            </a:br>
            <a:r>
              <a:rPr lang="hu-HU" sz="3200" dirty="0" smtClean="0">
                <a:latin typeface="Arial Black" panose="020B0A04020102020204" pitchFamily="34" charset="0"/>
              </a:rPr>
              <a:t>A </a:t>
            </a:r>
            <a:r>
              <a:rPr lang="hu-HU" sz="32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teljesítményértékelés szervezeti és egyéni dimenzió a köz és </a:t>
            </a:r>
            <a:r>
              <a:rPr lang="hu-HU" sz="32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versenyszférában</a:t>
            </a:r>
            <a:br>
              <a:rPr lang="hu-HU" sz="32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hu-HU" sz="2700" dirty="0" smtClean="0">
                <a:latin typeface="+mn-lt"/>
                <a:cs typeface="Aharoni" panose="02010803020104030203" pitchFamily="2" charset="-79"/>
              </a:rPr>
              <a:t>HSZOSZ konferencia, Budapest, </a:t>
            </a:r>
            <a:r>
              <a:rPr lang="hu-HU" sz="2700" dirty="0" smtClean="0">
                <a:latin typeface="+mn-lt"/>
                <a:cs typeface="Aharoni" panose="02010803020104030203" pitchFamily="2" charset="-79"/>
              </a:rPr>
              <a:t>2014.12.02.</a:t>
            </a:r>
            <a:r>
              <a:rPr lang="hu-HU" sz="2700" dirty="0" smtClean="0">
                <a:latin typeface="+mn-lt"/>
                <a:cs typeface="Aharoni" panose="02010803020104030203" pitchFamily="2" charset="-79"/>
              </a:rPr>
              <a:t/>
            </a:r>
            <a:br>
              <a:rPr lang="hu-HU" sz="2700" dirty="0" smtClean="0">
                <a:latin typeface="+mn-lt"/>
                <a:cs typeface="Aharoni" panose="02010803020104030203" pitchFamily="2" charset="-79"/>
              </a:rPr>
            </a:br>
            <a:r>
              <a:rPr lang="hu-HU" sz="32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hu-HU" sz="32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hu-HU" sz="27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Boda Boglárka</a:t>
            </a:r>
            <a:br>
              <a:rPr lang="hu-HU" sz="2700" dirty="0" smtClean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hu-HU" sz="27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PhD hallgató, NKE KDI</a:t>
            </a:r>
            <a:endParaRPr lang="hu-HU" sz="2700" dirty="0">
              <a:latin typeface="Arial Black" panose="020B0A04020102020204" pitchFamily="34" charset="0"/>
            </a:endParaRP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1027" name="Picture 3" descr="C:\Users\bodab\Documents\Bogi\Képek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365104"/>
            <a:ext cx="3528392" cy="179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5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 Black" panose="020B0A04020102020204" pitchFamily="34" charset="0"/>
              </a:rPr>
              <a:t>TÉR a </a:t>
            </a:r>
            <a:r>
              <a:rPr lang="hu-HU" dirty="0" smtClean="0">
                <a:latin typeface="Arial Black" panose="020B0A04020102020204" pitchFamily="34" charset="0"/>
              </a:rPr>
              <a:t>közigazgatásban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hu-HU" dirty="0" smtClean="0">
                <a:ea typeface="Calibri"/>
                <a:cs typeface="Times New Roman"/>
              </a:rPr>
              <a:t>A közigazgatás újjászervezése, ezen belül a humánerőforrás minőségi fejlesztésének igénye, az elmúlt időszakban fókuszpontba került.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hu-HU" dirty="0" smtClean="0"/>
              <a:t>Napjainkra </a:t>
            </a:r>
            <a:r>
              <a:rPr lang="hu-HU" dirty="0"/>
              <a:t>a versenyképességet, a szolgáltatói és a közérdekvédelmi szempontokat is előtérbe helyező államműködés nélkülözhetetlen feltétele a teljesítményértékelés megfelelő implementálása. </a:t>
            </a:r>
            <a:endParaRPr lang="hu-HU" dirty="0" smtClean="0"/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hu-HU" dirty="0">
                <a:ea typeface="Calibri"/>
                <a:cs typeface="Times New Roman"/>
              </a:rPr>
              <a:t>A közigazgatásban több kísérlet volt hazánkban a TÉR bevezetésére, azonban az igazi áttörést a 2013. év hozott.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hu-HU" dirty="0" smtClean="0">
              <a:ea typeface="Calibri"/>
              <a:cs typeface="Times New Roman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5765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>
                <a:latin typeface="Arial Black" panose="020B0A04020102020204" pitchFamily="34" charset="0"/>
              </a:rPr>
              <a:t>A 2013-ban </a:t>
            </a:r>
            <a:r>
              <a:rPr lang="hu-HU" dirty="0" err="1" smtClean="0">
                <a:latin typeface="Arial Black" panose="020B0A04020102020204" pitchFamily="34" charset="0"/>
              </a:rPr>
              <a:t>bevezett</a:t>
            </a:r>
            <a:r>
              <a:rPr lang="hu-HU" dirty="0" smtClean="0">
                <a:latin typeface="Arial Black" panose="020B0A04020102020204" pitchFamily="34" charset="0"/>
              </a:rPr>
              <a:t> TÉR rendszer jellemzői </a:t>
            </a:r>
            <a:endParaRPr lang="hu-HU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u-HU" sz="2600" dirty="0" smtClean="0">
                <a:latin typeface="+mj-lt"/>
                <a:ea typeface="Calibri"/>
                <a:cs typeface="Times New Roman"/>
              </a:rPr>
              <a:t>A közszolgálati </a:t>
            </a:r>
            <a:r>
              <a:rPr lang="hu-HU" sz="2600" dirty="0">
                <a:latin typeface="+mj-lt"/>
                <a:ea typeface="Calibri"/>
                <a:cs typeface="Times New Roman"/>
              </a:rPr>
              <a:t>egyéni teljesítményértékelés évente két alkalommal elektronikus formában történik a közszolgálat egészénél kiépített, </a:t>
            </a:r>
            <a:r>
              <a:rPr lang="hu-HU" sz="2600" b="1" dirty="0">
                <a:latin typeface="+mj-lt"/>
                <a:ea typeface="Calibri"/>
                <a:cs typeface="Times New Roman"/>
              </a:rPr>
              <a:t>közös módszertani alapokon nyugvó</a:t>
            </a:r>
            <a:r>
              <a:rPr lang="hu-HU" sz="2600" dirty="0">
                <a:latin typeface="+mj-lt"/>
                <a:ea typeface="Calibri"/>
                <a:cs typeface="Times New Roman"/>
              </a:rPr>
              <a:t>, </a:t>
            </a:r>
            <a:r>
              <a:rPr lang="hu-HU" sz="2600" b="1" dirty="0">
                <a:latin typeface="+mj-lt"/>
                <a:ea typeface="Calibri"/>
                <a:cs typeface="Times New Roman"/>
              </a:rPr>
              <a:t>egységes és integrált közszolgálati teljesítménymenedzsment rendszer segítségével</a:t>
            </a:r>
            <a:r>
              <a:rPr lang="hu-HU" sz="2600" dirty="0" smtClean="0">
                <a:latin typeface="+mj-lt"/>
                <a:ea typeface="Calibri"/>
                <a:cs typeface="Times New Roman"/>
              </a:rPr>
              <a:t>.</a:t>
            </a:r>
            <a:endParaRPr lang="hu-HU" sz="2600" dirty="0">
              <a:latin typeface="+mj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u-HU" sz="2600" dirty="0" smtClean="0">
                <a:latin typeface="+mj-lt"/>
                <a:ea typeface="Calibri"/>
                <a:cs typeface="Times New Roman"/>
              </a:rPr>
              <a:t>Közös </a:t>
            </a:r>
            <a:r>
              <a:rPr lang="hu-HU" sz="2600" dirty="0">
                <a:latin typeface="+mj-lt"/>
                <a:ea typeface="Calibri"/>
                <a:cs typeface="Times New Roman"/>
              </a:rPr>
              <a:t>jogintézménnyé vált a teljesítményértékelés, a szakmai munka értékelése és a minősítés.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u-HU" sz="2600" dirty="0">
                <a:latin typeface="+mj-lt"/>
                <a:ea typeface="Calibri"/>
                <a:cs typeface="Times New Roman"/>
              </a:rPr>
              <a:t>A korábbi rendszerben a hangsúly a jutalmazásra és a kötelező eloszlásra helyeződött. Az új rendszer </a:t>
            </a:r>
            <a:r>
              <a:rPr lang="hu-HU" sz="2600" b="1" dirty="0">
                <a:latin typeface="+mj-lt"/>
                <a:ea typeface="Calibri"/>
                <a:cs typeface="Times New Roman"/>
              </a:rPr>
              <a:t>fejlesztés alapú</a:t>
            </a:r>
            <a:r>
              <a:rPr lang="hu-HU" sz="2600" dirty="0">
                <a:latin typeface="+mj-lt"/>
                <a:ea typeface="Calibri"/>
                <a:cs typeface="Times New Roman"/>
              </a:rPr>
              <a:t>, tehát az egyéni szakmai és motivációs célú fejlesztésekhez járul </a:t>
            </a:r>
            <a:r>
              <a:rPr lang="hu-HU" sz="2600" dirty="0" smtClean="0">
                <a:latin typeface="+mj-lt"/>
                <a:ea typeface="Calibri"/>
                <a:cs typeface="Times New Roman"/>
              </a:rPr>
              <a:t>hozzá.</a:t>
            </a:r>
            <a:endParaRPr lang="hu-HU" sz="2600" dirty="0">
              <a:latin typeface="+mj-lt"/>
              <a:ea typeface="Calibri"/>
              <a:cs typeface="Times New Roman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8412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 Black" panose="020B0A04020102020204" pitchFamily="34" charset="0"/>
              </a:rPr>
              <a:t>Tapasztalatok</a:t>
            </a:r>
            <a:endParaRPr lang="hu-HU" dirty="0">
              <a:latin typeface="Arial Black" panose="020B0A04020102020204" pitchFamily="34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388987" y="1556792"/>
            <a:ext cx="8229600" cy="4876800"/>
          </a:xfrm>
        </p:spPr>
        <p:txBody>
          <a:bodyPr/>
          <a:lstStyle/>
          <a:p>
            <a:pPr algn="just">
              <a:buNone/>
            </a:pPr>
            <a:r>
              <a:rPr lang="hu-HU" dirty="0">
                <a:latin typeface="+mj-lt"/>
              </a:rPr>
              <a:t>A versenyszféra tapasztalataiból, jó gyakorlatokból azonban kell és érdemes is </a:t>
            </a:r>
            <a:r>
              <a:rPr lang="hu-HU" dirty="0" smtClean="0">
                <a:latin typeface="+mj-lt"/>
              </a:rPr>
              <a:t>tanulni!</a:t>
            </a:r>
          </a:p>
          <a:p>
            <a:pPr algn="just">
              <a:buNone/>
            </a:pPr>
            <a:r>
              <a:rPr lang="hu-HU" dirty="0" smtClean="0">
                <a:latin typeface="+mj-lt"/>
              </a:rPr>
              <a:t>A </a:t>
            </a:r>
            <a:r>
              <a:rPr lang="hu-HU" dirty="0">
                <a:latin typeface="+mj-lt"/>
              </a:rPr>
              <a:t>köztudatban jelenleg még az </a:t>
            </a:r>
            <a:r>
              <a:rPr lang="hu-HU" dirty="0" smtClean="0">
                <a:latin typeface="+mj-lt"/>
              </a:rPr>
              <a:t>egyéni teljesítményértékelés </a:t>
            </a:r>
            <a:r>
              <a:rPr lang="hu-HU" dirty="0">
                <a:latin typeface="+mj-lt"/>
              </a:rPr>
              <a:t>nem </a:t>
            </a:r>
            <a:r>
              <a:rPr lang="hu-HU" dirty="0" smtClean="0">
                <a:latin typeface="+mj-lt"/>
              </a:rPr>
              <a:t>úgy jelenik </a:t>
            </a:r>
            <a:r>
              <a:rPr lang="hu-HU" dirty="0" smtClean="0">
                <a:latin typeface="+mj-lt"/>
                <a:ea typeface="Calibri"/>
              </a:rPr>
              <a:t>meg</a:t>
            </a:r>
            <a:r>
              <a:rPr lang="hu-HU" dirty="0">
                <a:latin typeface="+mj-lt"/>
                <a:ea typeface="Calibri"/>
              </a:rPr>
              <a:t>, mint a bizalmi légkört, elkötelezettséget erősítő, szervezeti kultúrát </a:t>
            </a:r>
            <a:r>
              <a:rPr lang="hu-HU" dirty="0" smtClean="0">
                <a:latin typeface="+mj-lt"/>
                <a:ea typeface="Calibri"/>
              </a:rPr>
              <a:t>fejlesztő</a:t>
            </a:r>
            <a:r>
              <a:rPr lang="hu-HU" dirty="0">
                <a:latin typeface="+mj-lt"/>
                <a:ea typeface="Calibri"/>
              </a:rPr>
              <a:t> </a:t>
            </a:r>
            <a:r>
              <a:rPr lang="hu-HU" dirty="0" smtClean="0">
                <a:latin typeface="+mj-lt"/>
                <a:ea typeface="Calibri"/>
              </a:rPr>
              <a:t>komplex tevékenység.</a:t>
            </a:r>
          </a:p>
          <a:p>
            <a:pPr algn="just">
              <a:buNone/>
            </a:pPr>
            <a:r>
              <a:rPr lang="hu-HU" dirty="0" smtClean="0">
                <a:latin typeface="+mj-lt"/>
                <a:ea typeface="Calibri"/>
              </a:rPr>
              <a:t>Kevés idő telt még el, hogy </a:t>
            </a:r>
            <a:r>
              <a:rPr lang="hu-HU" dirty="0">
                <a:latin typeface="+mj-lt"/>
                <a:ea typeface="Calibri"/>
              </a:rPr>
              <a:t>teljes, átfogó képet kapjunk </a:t>
            </a:r>
            <a:r>
              <a:rPr lang="hu-HU" dirty="0" smtClean="0">
                <a:latin typeface="+mj-lt"/>
                <a:ea typeface="Calibri"/>
              </a:rPr>
              <a:t>az új rendszerről. </a:t>
            </a:r>
          </a:p>
          <a:p>
            <a:pPr lvl="0" algn="just">
              <a:buClr>
                <a:srgbClr val="93A299"/>
              </a:buClr>
              <a:buNone/>
            </a:pPr>
            <a:r>
              <a:rPr lang="hu-HU" dirty="0">
                <a:latin typeface="+mj-lt"/>
                <a:ea typeface="Calibri"/>
              </a:rPr>
              <a:t>A „közszolgálati humán tükör 2013” című kutatás </a:t>
            </a:r>
            <a:r>
              <a:rPr lang="hu-HU" dirty="0" smtClean="0">
                <a:latin typeface="+mj-lt"/>
                <a:ea typeface="Calibri"/>
              </a:rPr>
              <a:t>eredményei </a:t>
            </a:r>
            <a:r>
              <a:rPr lang="hu-HU" dirty="0">
                <a:latin typeface="+mj-lt"/>
                <a:ea typeface="Calibri"/>
              </a:rPr>
              <a:t>alapján azonban </a:t>
            </a:r>
            <a:r>
              <a:rPr lang="hu-HU" b="1" dirty="0">
                <a:latin typeface="+mj-lt"/>
                <a:ea typeface="Calibri"/>
              </a:rPr>
              <a:t>a személyi állomány többsége elfogadja és igényli az </a:t>
            </a:r>
            <a:r>
              <a:rPr lang="hu-HU" b="1" dirty="0" smtClean="0">
                <a:latin typeface="+mj-lt"/>
                <a:ea typeface="Calibri"/>
              </a:rPr>
              <a:t>értékelést!</a:t>
            </a:r>
            <a:endParaRPr lang="hu-HU" b="1" dirty="0">
              <a:solidFill>
                <a:srgbClr val="292934"/>
              </a:solidFill>
              <a:latin typeface="+mj-lt"/>
            </a:endParaRPr>
          </a:p>
          <a:p>
            <a:pPr algn="just">
              <a:buNone/>
            </a:pPr>
            <a:endParaRPr lang="hu-HU" dirty="0"/>
          </a:p>
          <a:p>
            <a:pPr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8329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99744"/>
          </a:xfrm>
        </p:spPr>
        <p:txBody>
          <a:bodyPr>
            <a:normAutofit/>
          </a:bodyPr>
          <a:lstStyle/>
          <a:p>
            <a:r>
              <a:rPr lang="hu-HU" sz="3600" dirty="0" smtClean="0">
                <a:latin typeface="Arial Black" panose="020B0A04020102020204" pitchFamily="34" charset="0"/>
              </a:rPr>
              <a:t>Továbbfejlesztendő</a:t>
            </a:r>
            <a:br>
              <a:rPr lang="hu-HU" sz="3600" dirty="0" smtClean="0">
                <a:latin typeface="Arial Black" panose="020B0A04020102020204" pitchFamily="34" charset="0"/>
              </a:rPr>
            </a:br>
            <a:r>
              <a:rPr lang="hu-HU" sz="3600" dirty="0" smtClean="0">
                <a:latin typeface="Arial Black" panose="020B0A04020102020204" pitchFamily="34" charset="0"/>
              </a:rPr>
              <a:t> területek</a:t>
            </a:r>
            <a:endParaRPr lang="hu-HU" sz="3600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373352"/>
            <a:ext cx="8229600" cy="5296008"/>
          </a:xfrm>
        </p:spPr>
        <p:txBody>
          <a:bodyPr>
            <a:normAutofit fontScale="62500" lnSpcReduction="20000"/>
          </a:bodyPr>
          <a:lstStyle/>
          <a:p>
            <a:pPr marL="342900" lvl="0" indent="-342900" algn="just">
              <a:buClrTx/>
              <a:buSzTx/>
              <a:buNone/>
            </a:pPr>
            <a:endParaRPr lang="hu-HU" sz="3000" dirty="0" smtClean="0">
              <a:solidFill>
                <a:prstClr val="black"/>
              </a:solidFill>
              <a:latin typeface="Calibri"/>
            </a:endParaRPr>
          </a:p>
          <a:p>
            <a:pPr marL="342900" lvl="0" indent="-342900" algn="just">
              <a:buClrTx/>
              <a:buSzTx/>
              <a:buNone/>
            </a:pPr>
            <a:endParaRPr lang="hu-HU" sz="3000" dirty="0" smtClean="0">
              <a:solidFill>
                <a:prstClr val="black"/>
              </a:solidFill>
              <a:latin typeface="Calibri"/>
            </a:endParaRPr>
          </a:p>
          <a:p>
            <a:pPr marL="342900" lvl="0" indent="-342900" algn="just">
              <a:buClrTx/>
              <a:buSzTx/>
              <a:buNone/>
            </a:pPr>
            <a:endParaRPr lang="hu-HU" sz="3400" dirty="0" smtClean="0">
              <a:solidFill>
                <a:prstClr val="black"/>
              </a:solidFill>
            </a:endParaRPr>
          </a:p>
          <a:p>
            <a:pPr marL="342900" lvl="0" indent="-342900" algn="just">
              <a:buClrTx/>
              <a:buSzTx/>
              <a:buNone/>
            </a:pPr>
            <a:r>
              <a:rPr lang="hu-HU" sz="3400" dirty="0" smtClean="0">
                <a:solidFill>
                  <a:prstClr val="black"/>
                </a:solidFill>
              </a:rPr>
              <a:t>Az </a:t>
            </a:r>
            <a:r>
              <a:rPr lang="hu-HU" sz="3400" dirty="0">
                <a:solidFill>
                  <a:prstClr val="black"/>
                </a:solidFill>
              </a:rPr>
              <a:t>értékelés kultúrája és a vezetők ez irányú tevékenysége még </a:t>
            </a:r>
            <a:r>
              <a:rPr lang="hu-HU" sz="3400" dirty="0" smtClean="0">
                <a:solidFill>
                  <a:prstClr val="black"/>
                </a:solidFill>
              </a:rPr>
              <a:t>„gyerekcipőben” </a:t>
            </a:r>
            <a:r>
              <a:rPr lang="hu-HU" sz="3400" dirty="0">
                <a:solidFill>
                  <a:prstClr val="black"/>
                </a:solidFill>
              </a:rPr>
              <a:t>jár</a:t>
            </a:r>
            <a:r>
              <a:rPr lang="hu-HU" sz="3400" dirty="0" smtClean="0">
                <a:solidFill>
                  <a:prstClr val="black"/>
                </a:solidFill>
              </a:rPr>
              <a:t>;</a:t>
            </a:r>
          </a:p>
          <a:p>
            <a:pPr marL="342900" lvl="0" indent="-342900" algn="just">
              <a:buClrTx/>
              <a:buSzTx/>
              <a:buNone/>
            </a:pPr>
            <a:endParaRPr lang="hu-HU" sz="3400" dirty="0">
              <a:solidFill>
                <a:prstClr val="black"/>
              </a:solidFill>
            </a:endParaRPr>
          </a:p>
          <a:p>
            <a:pPr marL="342900" lvl="0" indent="-342900" algn="just">
              <a:buClrTx/>
              <a:buSzTx/>
              <a:buNone/>
            </a:pPr>
            <a:r>
              <a:rPr lang="hu-HU" sz="3400" dirty="0">
                <a:solidFill>
                  <a:prstClr val="black"/>
                </a:solidFill>
              </a:rPr>
              <a:t>Az értékelések jelenleg nincsenek megfelelően összekapcsolva sem a fejlesztéssel, sem az ösztönzéssel, sem a karriermenedzsmenttel</a:t>
            </a:r>
            <a:r>
              <a:rPr lang="hu-HU" sz="3400" dirty="0" smtClean="0">
                <a:solidFill>
                  <a:prstClr val="black"/>
                </a:solidFill>
              </a:rPr>
              <a:t>;</a:t>
            </a:r>
          </a:p>
          <a:p>
            <a:pPr marL="342900" lvl="0" indent="-342900" algn="just">
              <a:buClrTx/>
              <a:buSzTx/>
              <a:buNone/>
            </a:pPr>
            <a:endParaRPr lang="hu-HU" sz="3400" dirty="0">
              <a:solidFill>
                <a:prstClr val="black"/>
              </a:solidFill>
            </a:endParaRPr>
          </a:p>
          <a:p>
            <a:pPr marL="342900" lvl="0" indent="-342900" algn="just">
              <a:buClrTx/>
              <a:buSzTx/>
              <a:buNone/>
            </a:pPr>
            <a:r>
              <a:rPr lang="hu-HU" sz="3400" dirty="0">
                <a:solidFill>
                  <a:prstClr val="black"/>
                </a:solidFill>
              </a:rPr>
              <a:t>A belső elégedettségvizsgálatok és a közvélemény-kutatások eredményeit jelenleg alig használják a szervezetek fejlesztésére és a szervezeti kultúra átalakítására</a:t>
            </a:r>
            <a:r>
              <a:rPr lang="hu-HU" sz="3400" dirty="0" smtClean="0">
                <a:solidFill>
                  <a:prstClr val="black"/>
                </a:solidFill>
              </a:rPr>
              <a:t>;</a:t>
            </a:r>
          </a:p>
          <a:p>
            <a:pPr marL="342900" lvl="0" indent="-342900" algn="just">
              <a:buClrTx/>
              <a:buSzTx/>
              <a:buNone/>
            </a:pPr>
            <a:endParaRPr lang="hu-HU" sz="3400" dirty="0">
              <a:solidFill>
                <a:prstClr val="black"/>
              </a:solidFill>
            </a:endParaRPr>
          </a:p>
          <a:p>
            <a:pPr marL="342900" lvl="0" indent="-342900" algn="just">
              <a:buClrTx/>
              <a:buSzTx/>
              <a:buNone/>
            </a:pPr>
            <a:r>
              <a:rPr lang="hu-HU" sz="3400" dirty="0">
                <a:solidFill>
                  <a:prstClr val="black"/>
                </a:solidFill>
              </a:rPr>
              <a:t>A 360 fokos értékelés, a csoport és szervezeti szintű értékelések alkalmazása közszférában nem igazán elterjedt.</a:t>
            </a:r>
          </a:p>
          <a:p>
            <a:endParaRPr lang="hu-HU" dirty="0"/>
          </a:p>
        </p:txBody>
      </p:sp>
      <p:pic>
        <p:nvPicPr>
          <p:cNvPr id="1026" name="Picture 2" descr="C:\Users\bodab\Documents\Bogi\Képek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48680"/>
            <a:ext cx="2040600" cy="152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3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latin typeface="Arial Black" panose="020B0A04020102020204" pitchFamily="34" charset="0"/>
              </a:rPr>
              <a:t>Továbbfejlesztendő</a:t>
            </a:r>
            <a:br>
              <a:rPr lang="hu-HU" dirty="0">
                <a:latin typeface="Arial Black" panose="020B0A04020102020204" pitchFamily="34" charset="0"/>
              </a:rPr>
            </a:br>
            <a:r>
              <a:rPr lang="hu-HU" dirty="0">
                <a:latin typeface="Arial Black" panose="020B0A04020102020204" pitchFamily="34" charset="0"/>
              </a:rPr>
              <a:t> területek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93A299"/>
              </a:buClr>
              <a:buNone/>
            </a:pPr>
            <a:endParaRPr lang="hu-HU" dirty="0">
              <a:solidFill>
                <a:srgbClr val="292934"/>
              </a:solidFill>
            </a:endParaRPr>
          </a:p>
          <a:p>
            <a:pPr lvl="0" algn="just">
              <a:buClr>
                <a:srgbClr val="93A299"/>
              </a:buClr>
              <a:buNone/>
            </a:pPr>
            <a:r>
              <a:rPr lang="hu-HU" dirty="0">
                <a:solidFill>
                  <a:srgbClr val="292934"/>
                </a:solidFill>
              </a:rPr>
              <a:t>Érintetteket differenciáltan ösztönző érdekeltségi rendszert szükséges kialakítani</a:t>
            </a:r>
            <a:r>
              <a:rPr lang="hu-HU" dirty="0" smtClean="0">
                <a:solidFill>
                  <a:srgbClr val="292934"/>
                </a:solidFill>
              </a:rPr>
              <a:t>.</a:t>
            </a:r>
          </a:p>
          <a:p>
            <a:pPr lvl="0" algn="just">
              <a:buClr>
                <a:srgbClr val="93A299"/>
              </a:buClr>
              <a:buNone/>
            </a:pPr>
            <a:endParaRPr lang="hu-HU" dirty="0">
              <a:solidFill>
                <a:srgbClr val="292934"/>
              </a:solidFill>
            </a:endParaRPr>
          </a:p>
          <a:p>
            <a:pPr lvl="0" algn="just">
              <a:buClr>
                <a:srgbClr val="93A299"/>
              </a:buClr>
              <a:buNone/>
            </a:pPr>
            <a:endParaRPr lang="hu-HU" dirty="0">
              <a:solidFill>
                <a:srgbClr val="292934"/>
              </a:solidFill>
            </a:endParaRPr>
          </a:p>
          <a:p>
            <a:pPr lvl="0" algn="just">
              <a:buClr>
                <a:srgbClr val="93A299"/>
              </a:buClr>
              <a:buNone/>
            </a:pPr>
            <a:r>
              <a:rPr lang="hu-HU" smtClean="0">
                <a:solidFill>
                  <a:srgbClr val="292934"/>
                </a:solidFill>
              </a:rPr>
              <a:t>A teljesítménykultuszát </a:t>
            </a:r>
            <a:r>
              <a:rPr lang="hu-HU" dirty="0">
                <a:solidFill>
                  <a:srgbClr val="292934"/>
                </a:solidFill>
              </a:rPr>
              <a:t>a szervezeti kultúra részévé kell tenni</a:t>
            </a:r>
            <a:r>
              <a:rPr lang="hu-HU" dirty="0" smtClean="0">
                <a:solidFill>
                  <a:srgbClr val="292934"/>
                </a:solidFill>
              </a:rPr>
              <a:t>.</a:t>
            </a:r>
          </a:p>
          <a:p>
            <a:pPr lvl="0" algn="just">
              <a:buClr>
                <a:srgbClr val="93A299"/>
              </a:buClr>
              <a:buNone/>
            </a:pPr>
            <a:endParaRPr lang="hu-HU" dirty="0">
              <a:solidFill>
                <a:srgbClr val="292934"/>
              </a:solidFill>
            </a:endParaRPr>
          </a:p>
          <a:p>
            <a:pPr lvl="0" algn="just">
              <a:buClr>
                <a:srgbClr val="93A299"/>
              </a:buClr>
              <a:buNone/>
            </a:pPr>
            <a:endParaRPr lang="hu-HU" dirty="0">
              <a:solidFill>
                <a:srgbClr val="292934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581128"/>
            <a:ext cx="3041650" cy="1722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2062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sz="2800" dirty="0" smtClean="0">
                <a:latin typeface="Arial Black" panose="020B0A04020102020204" pitchFamily="34" charset="0"/>
              </a:rPr>
              <a:t>Köszönöm a Figyelmet!</a:t>
            </a:r>
            <a:endParaRPr lang="hu-HU" sz="2800" dirty="0">
              <a:latin typeface="Arial Black" panose="020B0A04020102020204" pitchFamily="34" charset="0"/>
            </a:endParaRPr>
          </a:p>
        </p:txBody>
      </p:sp>
      <p:sp>
        <p:nvSpPr>
          <p:cNvPr id="7" name="Alcím 6"/>
          <p:cNvSpPr>
            <a:spLocks noGrp="1"/>
          </p:cNvSpPr>
          <p:nvPr>
            <p:ph type="subTitle" idx="1"/>
          </p:nvPr>
        </p:nvSpPr>
        <p:spPr>
          <a:xfrm>
            <a:off x="539552" y="3573016"/>
            <a:ext cx="8056984" cy="3092152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pPr algn="just"/>
            <a:endParaRPr lang="hu-HU" dirty="0" smtClean="0"/>
          </a:p>
          <a:p>
            <a:pPr algn="just"/>
            <a:endParaRPr lang="hu-HU" dirty="0"/>
          </a:p>
          <a:p>
            <a:pPr algn="just"/>
            <a:endParaRPr lang="hu-HU" dirty="0" smtClean="0"/>
          </a:p>
          <a:p>
            <a:pPr algn="ctr"/>
            <a:r>
              <a:rPr lang="hu-HU" dirty="0" smtClean="0"/>
              <a:t>dr. Boda Boglárka NKE KDI másodéves hallgató</a:t>
            </a:r>
          </a:p>
          <a:p>
            <a:pPr algn="just"/>
            <a:r>
              <a:rPr lang="hu-HU" dirty="0" err="1" smtClean="0">
                <a:hlinkClick r:id="rId2"/>
              </a:rPr>
              <a:t>boda.boglarka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vtki.uni-nke.hu</a:t>
            </a:r>
            <a:endParaRPr lang="hu-HU" dirty="0" smtClean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3504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79512" y="788779"/>
            <a:ext cx="2520280" cy="2276880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>
                <a:latin typeface="Arial Black" panose="020B0A04020102020204" pitchFamily="34" charset="0"/>
              </a:rPr>
              <a:t>A TÉR jelentősége a </a:t>
            </a:r>
            <a:r>
              <a:rPr lang="hu-HU" b="1" dirty="0" smtClean="0">
                <a:latin typeface="Arial Black" panose="020B0A04020102020204" pitchFamily="34" charset="0"/>
                <a:ea typeface="Times New Roman"/>
              </a:rPr>
              <a:t>magán </a:t>
            </a:r>
            <a:r>
              <a:rPr lang="hu-HU" b="1" dirty="0">
                <a:latin typeface="Arial Black" panose="020B0A04020102020204" pitchFamily="34" charset="0"/>
                <a:ea typeface="Times New Roman"/>
              </a:rPr>
              <a:t>-  és a közszférában</a:t>
            </a:r>
            <a:r>
              <a:rPr lang="hu-HU" dirty="0">
                <a:latin typeface="Times New Roman"/>
                <a:ea typeface="Times New Roman"/>
              </a:rPr>
              <a:t/>
            </a:r>
            <a:br>
              <a:rPr lang="hu-HU" dirty="0">
                <a:latin typeface="Times New Roman"/>
                <a:ea typeface="Times New Roman"/>
              </a:rPr>
            </a:b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3059832" y="792080"/>
            <a:ext cx="5626968" cy="5805272"/>
          </a:xfrm>
        </p:spPr>
        <p:txBody>
          <a:bodyPr>
            <a:normAutofit/>
          </a:bodyPr>
          <a:lstStyle/>
          <a:p>
            <a:pPr marL="0" lvl="0" indent="0" algn="just">
              <a:buClr>
                <a:srgbClr val="93A299"/>
              </a:buClr>
              <a:buNone/>
            </a:pPr>
            <a:r>
              <a:rPr lang="hu-HU" sz="2400" dirty="0">
                <a:solidFill>
                  <a:srgbClr val="292934"/>
                </a:solidFill>
              </a:rPr>
              <a:t>A teljesítményértékelések célja, hogy a szervezeti célokat a szervezeti egységek és az egyének szintjére lebontsa és módot adjon arra, hogy azok megvalósítása nyomon követhető és számon kérhető legyen.</a:t>
            </a:r>
          </a:p>
          <a:p>
            <a:pPr marL="0" indent="0" algn="just">
              <a:buNone/>
            </a:pPr>
            <a:endParaRPr lang="hu-HU" sz="2400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type="body" sz="half" idx="2"/>
          </p:nvPr>
        </p:nvSpPr>
        <p:spPr>
          <a:xfrm>
            <a:off x="107504" y="3284984"/>
            <a:ext cx="2489393" cy="308918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szervezeti és egyéni teljesítmény elválaszthatatlan kapcsolatban áll egymással.  </a:t>
            </a:r>
          </a:p>
          <a:p>
            <a:pPr marL="0" indent="0">
              <a:buNone/>
            </a:pPr>
            <a:endParaRPr lang="hu-HU" sz="2400" dirty="0"/>
          </a:p>
          <a:p>
            <a:endParaRPr lang="hu-HU" sz="2400" dirty="0"/>
          </a:p>
        </p:txBody>
      </p:sp>
      <p:pic>
        <p:nvPicPr>
          <p:cNvPr id="2050" name="Picture 2" descr="C:\Users\bodab\Documents\Bogi\Képek\images -cél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930" y="3068960"/>
            <a:ext cx="3744416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64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hu-HU" sz="2800" b="1" dirty="0" smtClean="0">
                <a:latin typeface="Arial Black" panose="020B0A04020102020204" pitchFamily="34" charset="0"/>
                <a:ea typeface="Times New Roman"/>
              </a:rPr>
              <a:t/>
            </a:r>
            <a:br>
              <a:rPr lang="hu-HU" sz="2800" b="1" dirty="0" smtClean="0">
                <a:latin typeface="Arial Black" panose="020B0A04020102020204" pitchFamily="34" charset="0"/>
                <a:ea typeface="Times New Roman"/>
              </a:rPr>
            </a:br>
            <a:r>
              <a:rPr lang="hu-HU" sz="2800" b="1" dirty="0" smtClean="0">
                <a:latin typeface="Arial Black" panose="020B0A04020102020204" pitchFamily="34" charset="0"/>
                <a:ea typeface="Times New Roman"/>
              </a:rPr>
              <a:t>A </a:t>
            </a:r>
            <a:r>
              <a:rPr lang="hu-HU" sz="2800" b="1" dirty="0">
                <a:latin typeface="Arial Black" panose="020B0A04020102020204" pitchFamily="34" charset="0"/>
                <a:ea typeface="Times New Roman"/>
              </a:rPr>
              <a:t>teljesítmény megvalósulása és nyomon követése</a:t>
            </a:r>
            <a:r>
              <a:rPr lang="hu-HU" sz="2800" dirty="0">
                <a:latin typeface="Arial Black" panose="020B0A04020102020204" pitchFamily="34" charset="0"/>
                <a:ea typeface="Times New Roman"/>
              </a:rPr>
              <a:t/>
            </a:r>
            <a:br>
              <a:rPr lang="hu-HU" sz="2800" dirty="0">
                <a:latin typeface="Arial Black" panose="020B0A04020102020204" pitchFamily="34" charset="0"/>
                <a:ea typeface="Times New Roman"/>
              </a:rPr>
            </a:br>
            <a:endParaRPr lang="hu-HU" sz="2800" dirty="0">
              <a:latin typeface="Arial Black" panose="020B0A04020102020204" pitchFamily="34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hu-HU" sz="2600" dirty="0" smtClean="0">
                <a:ea typeface="Calibri"/>
                <a:cs typeface="Times New Roman"/>
              </a:rPr>
              <a:t>A legelső </a:t>
            </a:r>
            <a:r>
              <a:rPr lang="hu-HU" sz="2600" dirty="0">
                <a:ea typeface="Calibri"/>
                <a:cs typeface="Times New Roman"/>
              </a:rPr>
              <a:t>és egyben legfontosabb lépcsőt a köz-és a magánszférában is </a:t>
            </a:r>
            <a:r>
              <a:rPr lang="hu-HU" sz="2600" dirty="0" smtClean="0">
                <a:ea typeface="Calibri"/>
                <a:cs typeface="Times New Roman"/>
              </a:rPr>
              <a:t>az </a:t>
            </a:r>
            <a:r>
              <a:rPr lang="hu-HU" sz="2600" b="1" dirty="0" smtClean="0">
                <a:ea typeface="Calibri"/>
                <a:cs typeface="Times New Roman"/>
              </a:rPr>
              <a:t>egyértelmű és világos célkijelölés jelenti!</a:t>
            </a:r>
            <a:r>
              <a:rPr lang="hu-HU" sz="2600" dirty="0" smtClean="0">
                <a:ea typeface="Calibri"/>
                <a:cs typeface="Times New Roman"/>
              </a:rPr>
              <a:t> A </a:t>
            </a:r>
            <a:r>
              <a:rPr lang="hu-HU" sz="2600" dirty="0">
                <a:ea typeface="Calibri"/>
                <a:cs typeface="Times New Roman"/>
              </a:rPr>
              <a:t>teljesítmény legfőbb gátja lehet, ha nem pontosan tisztázottak a szervezeti elvárások és a feladatkörök</a:t>
            </a:r>
            <a:r>
              <a:rPr lang="hu-HU" sz="2600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hu-HU" sz="2600" dirty="0" smtClean="0">
                <a:ea typeface="Calibri"/>
                <a:cs typeface="Times New Roman"/>
              </a:rPr>
              <a:t>A teljesítmény </a:t>
            </a:r>
            <a:r>
              <a:rPr lang="hu-HU" sz="2600" dirty="0" err="1" smtClean="0">
                <a:ea typeface="Calibri"/>
                <a:cs typeface="Times New Roman"/>
              </a:rPr>
              <a:t>nyomonkövetése</a:t>
            </a:r>
            <a:r>
              <a:rPr lang="hu-HU" sz="2600" dirty="0" smtClean="0">
                <a:ea typeface="Calibri"/>
                <a:cs typeface="Times New Roman"/>
              </a:rPr>
              <a:t>, „edzése” a célkijelöléstől az értékelésig.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hu-HU" sz="2600" dirty="0" smtClean="0">
                <a:ea typeface="Calibri"/>
                <a:cs typeface="Times New Roman"/>
              </a:rPr>
              <a:t>A teljesítmény értékelése, melynek célja az </a:t>
            </a:r>
            <a:r>
              <a:rPr lang="hu-HU" sz="2600" dirty="0">
                <a:ea typeface="Calibri"/>
                <a:cs typeface="Times New Roman"/>
              </a:rPr>
              <a:t>alkalmazottak teljesítményének javítása, a munkájukhoz szükséges kompetenciáik fejlesztése révén a szervezeti célok eléréséhez való hathatós hozzájárulás. </a:t>
            </a:r>
          </a:p>
          <a:p>
            <a:pPr marL="0" indent="0">
              <a:buNone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43747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Teljesítményértékelés a versenyszférában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>
                <a:ea typeface="Calibri"/>
                <a:cs typeface="Times New Roman"/>
              </a:rPr>
              <a:t>A </a:t>
            </a:r>
            <a:r>
              <a:rPr lang="hu-HU" dirty="0">
                <a:ea typeface="Calibri"/>
                <a:cs typeface="Times New Roman"/>
              </a:rPr>
              <a:t>teljesítményértékelés, mint HR funkció először az üzleti világban alakult ki. </a:t>
            </a:r>
            <a:r>
              <a:rPr lang="hu-HU" dirty="0" smtClean="0">
                <a:ea typeface="Calibri"/>
                <a:cs typeface="Times New Roman"/>
              </a:rPr>
              <a:t> Cél: a profit növelése;</a:t>
            </a:r>
          </a:p>
          <a:p>
            <a:pPr algn="just"/>
            <a:endParaRPr lang="hu-HU" dirty="0" smtClean="0">
              <a:ea typeface="Calibri"/>
              <a:cs typeface="Times New Roman"/>
            </a:endParaRPr>
          </a:p>
          <a:p>
            <a:pPr algn="just"/>
            <a:r>
              <a:rPr lang="hu-HU" dirty="0" smtClean="0">
                <a:cs typeface="Times New Roman"/>
              </a:rPr>
              <a:t>Számos értékelési módszer ismert (</a:t>
            </a:r>
            <a:r>
              <a:rPr lang="hu-HU" dirty="0" smtClean="0"/>
              <a:t>osztályozó</a:t>
            </a:r>
            <a:r>
              <a:rPr lang="hu-HU" dirty="0"/>
              <a:t>, értékelő skálák; </a:t>
            </a:r>
            <a:r>
              <a:rPr lang="hu-HU" dirty="0" smtClean="0"/>
              <a:t>360 fokos értékelés, </a:t>
            </a:r>
            <a:r>
              <a:rPr lang="hu-HU" dirty="0" err="1" smtClean="0"/>
              <a:t>Assesment</a:t>
            </a:r>
            <a:r>
              <a:rPr lang="hu-HU" dirty="0" smtClean="0"/>
              <a:t> Center stb.)</a:t>
            </a:r>
          </a:p>
          <a:p>
            <a:pPr marL="0" indent="0" algn="just">
              <a:buNone/>
            </a:pPr>
            <a:endParaRPr lang="hu-HU" dirty="0" smtClean="0">
              <a:cs typeface="Times New Roman"/>
            </a:endParaRPr>
          </a:p>
          <a:p>
            <a:pPr algn="just" fontAlgn="base"/>
            <a:r>
              <a:rPr lang="hu-HU" dirty="0"/>
              <a:t>Nem létezik egyedülálló teljesítményértékelési módszer, ami tökéletes lenne bármely munkakör és akármelyik szervezeti cél tekintetében. A szervezetek igényeiknek megfelelően, a különböző technikák kombinációjával alakítják ki értékelési módszerüket.</a:t>
            </a:r>
          </a:p>
          <a:p>
            <a:pPr marL="0" indent="0" algn="just" fontAlgn="base">
              <a:buNone/>
            </a:pPr>
            <a:endParaRPr lang="hu-HU" dirty="0"/>
          </a:p>
          <a:p>
            <a:pPr algn="just">
              <a:buFontTx/>
              <a:buChar char="-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12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Teljesítményértékelés a </a:t>
            </a:r>
            <a:r>
              <a:rPr lang="hu-HU" b="1" dirty="0" err="1" smtClean="0">
                <a:latin typeface="Arial Black" panose="020B0A04020102020204" pitchFamily="34" charset="0"/>
              </a:rPr>
              <a:t>MOL-nál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dirty="0" smtClean="0"/>
              <a:t>A célmeghatározás </a:t>
            </a:r>
            <a:r>
              <a:rPr lang="hu-HU" dirty="0"/>
              <a:t>és maga a teljesítményértékelés is digitális rendszerekben történik</a:t>
            </a:r>
            <a:r>
              <a:rPr lang="hu-HU" dirty="0" smtClean="0"/>
              <a:t>.</a:t>
            </a:r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dirty="0" smtClean="0"/>
              <a:t>Minden </a:t>
            </a:r>
            <a:r>
              <a:rPr lang="hu-HU" dirty="0"/>
              <a:t>évben az üzleti év indulása előtt, a célok szintekre lebontva kerülnek kitűzésre a következők szerint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endParaRPr lang="hu-HU" dirty="0"/>
          </a:p>
          <a:p>
            <a:pPr lvl="0"/>
            <a:r>
              <a:rPr lang="hu-HU" dirty="0"/>
              <a:t>Vállalat célszám rögzítése: profit, forgalom, befektetett tőke </a:t>
            </a:r>
            <a:r>
              <a:rPr lang="hu-HU" dirty="0" smtClean="0"/>
              <a:t>megtérülése;</a:t>
            </a:r>
            <a:endParaRPr lang="hu-HU" dirty="0"/>
          </a:p>
          <a:p>
            <a:pPr lvl="0"/>
            <a:r>
              <a:rPr lang="hu-HU" dirty="0"/>
              <a:t>Az adott szervezet által elért </a:t>
            </a:r>
            <a:r>
              <a:rPr lang="hu-HU" dirty="0" smtClean="0"/>
              <a:t>cél;</a:t>
            </a:r>
          </a:p>
          <a:p>
            <a:pPr lvl="0"/>
            <a:r>
              <a:rPr lang="hu-HU" dirty="0" smtClean="0"/>
              <a:t>Egyéni </a:t>
            </a:r>
            <a:r>
              <a:rPr lang="hu-HU" dirty="0"/>
              <a:t>célok </a:t>
            </a:r>
            <a:r>
              <a:rPr lang="hu-HU" dirty="0" smtClean="0"/>
              <a:t>meghatározása;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703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Teljesítményértékelés a </a:t>
            </a:r>
            <a:r>
              <a:rPr lang="hu-HU" b="1" dirty="0" err="1" smtClean="0">
                <a:latin typeface="Arial Black" panose="020B0A04020102020204" pitchFamily="34" charset="0"/>
              </a:rPr>
              <a:t>MOL-nál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dirty="0" smtClean="0"/>
              <a:t>A </a:t>
            </a:r>
            <a:r>
              <a:rPr lang="hu-HU" dirty="0"/>
              <a:t>teljesítményértékelés és az ahhoz kapcsolódó ösztönzés szigorú szabályok szerint történik, amelyeket a vállalati szabályzatok rögzítenek (SZMSZ, HR szabályzatok). </a:t>
            </a:r>
          </a:p>
          <a:p>
            <a:pPr algn="just"/>
            <a:endParaRPr lang="hu-HU" dirty="0" smtClean="0"/>
          </a:p>
          <a:p>
            <a:pPr marL="0" indent="0" algn="just">
              <a:buNone/>
            </a:pPr>
            <a:r>
              <a:rPr lang="hu-HU" dirty="0" smtClean="0"/>
              <a:t>A teljesítményértékelés során két fontos szempontot kell figyelembe venni: </a:t>
            </a:r>
          </a:p>
          <a:p>
            <a:pPr algn="just">
              <a:buFontTx/>
              <a:buChar char="-"/>
            </a:pPr>
            <a:r>
              <a:rPr lang="hu-HU" dirty="0" smtClean="0"/>
              <a:t>az </a:t>
            </a:r>
            <a:r>
              <a:rPr lang="hu-HU" dirty="0" err="1" smtClean="0"/>
              <a:t>összvállalati</a:t>
            </a:r>
            <a:r>
              <a:rPr lang="hu-HU" dirty="0" smtClean="0"/>
              <a:t> –szintű és </a:t>
            </a:r>
          </a:p>
          <a:p>
            <a:pPr algn="just">
              <a:buFontTx/>
              <a:buChar char="-"/>
            </a:pPr>
            <a:r>
              <a:rPr lang="hu-HU" dirty="0" smtClean="0"/>
              <a:t>az egyéni hozzájárulást. </a:t>
            </a:r>
          </a:p>
          <a:p>
            <a:pPr algn="just">
              <a:buFontTx/>
              <a:buChar char="-"/>
            </a:pPr>
            <a:endParaRPr lang="hu-HU" dirty="0"/>
          </a:p>
          <a:p>
            <a:pPr marL="0" indent="0" algn="just">
              <a:buNone/>
            </a:pPr>
            <a:r>
              <a:rPr lang="hu-HU" dirty="0" smtClean="0"/>
              <a:t>A vállalati kultúrától függően az értékelés kiterjed a kompetenciákra is.  </a:t>
            </a:r>
          </a:p>
          <a:p>
            <a:pPr marL="0" indent="0"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9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Teljesítményértékelés a </a:t>
            </a:r>
            <a:r>
              <a:rPr lang="hu-HU" b="1" dirty="0" err="1" smtClean="0">
                <a:latin typeface="Arial Black" panose="020B0A04020102020204" pitchFamily="34" charset="0"/>
              </a:rPr>
              <a:t>MOL-nál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dirty="0" smtClean="0"/>
              <a:t>A teljesítményértékelés és az ösztönzési rendszer rendkívül szoros kapcsolatban áll. </a:t>
            </a:r>
            <a:endParaRPr lang="hu-HU" dirty="0"/>
          </a:p>
          <a:p>
            <a:pPr marL="0" indent="0" algn="just">
              <a:buNone/>
            </a:pPr>
            <a:endParaRPr lang="hu-HU" dirty="0" smtClean="0"/>
          </a:p>
          <a:p>
            <a:pPr marL="0" indent="0" algn="just">
              <a:buNone/>
            </a:pPr>
            <a:r>
              <a:rPr lang="hu-HU" dirty="0" smtClean="0"/>
              <a:t>A teljesítményértékeléstől függően részesülnek a munkavállalók béremelésben és bónusz juttatásban. </a:t>
            </a:r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endParaRPr lang="hu-HU" dirty="0" smtClean="0"/>
          </a:p>
          <a:p>
            <a:pPr marL="0" indent="0" algn="just">
              <a:buNone/>
            </a:pPr>
            <a:r>
              <a:rPr lang="hu-HU" dirty="0" smtClean="0"/>
              <a:t>Lényeges annak hangsúlyozása, hogy általában eltér a vezetők és a munkavállalók teljesítménykövetelménye.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449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Teljesítményértékelés a közszférában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ClrTx/>
              <a:buSzTx/>
              <a:buNone/>
            </a:pPr>
            <a:r>
              <a:rPr lang="hu-HU" sz="2600" dirty="0">
                <a:solidFill>
                  <a:prstClr val="black"/>
                </a:solidFill>
                <a:latin typeface="+mj-lt"/>
              </a:rPr>
              <a:t>Megkérdőjelezhetetlen, hogy a HR funkciók között a TÉR központi szerepet tölt be, mind verseny, mind a </a:t>
            </a:r>
            <a:r>
              <a:rPr lang="hu-HU" sz="2600" dirty="0" smtClean="0">
                <a:solidFill>
                  <a:prstClr val="black"/>
                </a:solidFill>
                <a:latin typeface="+mj-lt"/>
              </a:rPr>
              <a:t>közszférában</a:t>
            </a:r>
            <a:r>
              <a:rPr lang="hu-HU" sz="2600" dirty="0">
                <a:solidFill>
                  <a:prstClr val="black"/>
                </a:solidFill>
                <a:latin typeface="+mj-lt"/>
              </a:rPr>
              <a:t>. </a:t>
            </a:r>
            <a:endParaRPr lang="hu-HU" sz="2600" dirty="0" smtClean="0">
              <a:solidFill>
                <a:prstClr val="black"/>
              </a:solidFill>
              <a:latin typeface="+mj-lt"/>
            </a:endParaRPr>
          </a:p>
          <a:p>
            <a:pPr marL="342900" lvl="0" indent="-342900" algn="just">
              <a:buClrTx/>
              <a:buSzTx/>
              <a:buNone/>
            </a:pPr>
            <a:r>
              <a:rPr lang="hu-HU" sz="2600" dirty="0" smtClean="0">
                <a:solidFill>
                  <a:prstClr val="black"/>
                </a:solidFill>
                <a:latin typeface="+mj-lt"/>
              </a:rPr>
              <a:t>Azonban</a:t>
            </a:r>
            <a:endParaRPr lang="hu-HU" sz="2600" dirty="0">
              <a:solidFill>
                <a:prstClr val="black"/>
              </a:solidFill>
              <a:latin typeface="+mj-lt"/>
            </a:endParaRPr>
          </a:p>
          <a:p>
            <a:pPr marL="342900" lvl="0" indent="-342900" algn="just">
              <a:buClrTx/>
              <a:buSzTx/>
              <a:buFontTx/>
              <a:buChar char="-"/>
            </a:pPr>
            <a:r>
              <a:rPr lang="hu-HU" sz="2600" dirty="0">
                <a:solidFill>
                  <a:prstClr val="black"/>
                </a:solidFill>
                <a:latin typeface="+mj-lt"/>
              </a:rPr>
              <a:t>az életviszonyok szabályozásának különbözősége;</a:t>
            </a:r>
          </a:p>
          <a:p>
            <a:pPr marL="342900" lvl="0" indent="-342900" algn="just">
              <a:buClrTx/>
              <a:buSzTx/>
              <a:buFontTx/>
              <a:buChar char="-"/>
            </a:pPr>
            <a:r>
              <a:rPr lang="hu-HU" sz="2600" dirty="0">
                <a:solidFill>
                  <a:prstClr val="black"/>
                </a:solidFill>
                <a:latin typeface="+mj-lt"/>
              </a:rPr>
              <a:t>a célok különbözősége (</a:t>
            </a:r>
            <a:r>
              <a:rPr lang="hu-HU" sz="2600" dirty="0" smtClean="0">
                <a:solidFill>
                  <a:prstClr val="black"/>
                </a:solidFill>
                <a:latin typeface="+mj-lt"/>
              </a:rPr>
              <a:t>profitnövelés- </a:t>
            </a:r>
            <a:r>
              <a:rPr lang="hu-HU" sz="2600" dirty="0">
                <a:solidFill>
                  <a:prstClr val="black"/>
                </a:solidFill>
                <a:latin typeface="+mj-lt"/>
              </a:rPr>
              <a:t>közfeladat ellátás);</a:t>
            </a:r>
          </a:p>
          <a:p>
            <a:pPr marL="342900" lvl="0" indent="-342900" algn="just">
              <a:buClrTx/>
              <a:buSzTx/>
              <a:buFontTx/>
              <a:buChar char="-"/>
            </a:pPr>
            <a:r>
              <a:rPr lang="hu-HU" sz="2600" dirty="0">
                <a:solidFill>
                  <a:prstClr val="black"/>
                </a:solidFill>
                <a:latin typeface="+mj-lt"/>
              </a:rPr>
              <a:t>az eltérő feladatok és szervezeti kultúra miatt a különböző teljesítményértékelés módszerek nem alkalmazhatók egy az egyben a közszférában.</a:t>
            </a:r>
          </a:p>
          <a:p>
            <a:pPr algn="just"/>
            <a:endParaRPr lang="hu-H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8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363005"/>
              </p:ext>
            </p:extLst>
          </p:nvPr>
        </p:nvGraphicFramePr>
        <p:xfrm>
          <a:off x="539552" y="548682"/>
          <a:ext cx="8136904" cy="6137994"/>
        </p:xfrm>
        <a:graphic>
          <a:graphicData uri="http://schemas.openxmlformats.org/drawingml/2006/table">
            <a:tbl>
              <a:tblPr firstRow="1" firstCol="1" bandRow="1"/>
              <a:tblGrid>
                <a:gridCol w="2936253"/>
                <a:gridCol w="2072832"/>
                <a:gridCol w="3127819"/>
              </a:tblGrid>
              <a:tr h="2790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Közszféra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Magánszféra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Jogviszony keletkezésének módja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 közszolgálati jog kinevezéssel és annak elfogadásával jön létre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megállapodáson alapuló jogviszony (munkaszerződés)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Jogviszonyt szabályozó normák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kógens jellegűek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diszpozitivitás jellemző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4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Jogviszony elemeinek eltérése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előmenetelről való rendelkezés, fegyelmi felelősség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pályalehetőségek nincsenek törvényben rögzítve, munkajogban nem kerül szabályozásra a fegyelmi felelősség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Feladat jellege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közfeladat ellátása, közszolgáltatások nyújtása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termelés, szolgáltatás, értékesítés, stb.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4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Állam kényszer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közhatalmi kényszer igénybevételének lehetősége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nincs lehetőség állami kényszerre, céljaikat gazdasági eszközökkel, a magánjog által biztosított eszközökkel érhetik el.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munkavállalók bérének biztosítása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közvetlenül vagy közvetve a központi költségvetésből kapott támogatás elosztására szolgáló alapból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gazdasági társaság bevételéből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Szervezeti hierarchia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szigorú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lazább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Munkáltató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állam vagy önkormányzati (vagy tulajdonban 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magán- (vagy gazdasági érdek) képviselője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5896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96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lágosság">
  <a:themeElements>
    <a:clrScheme name="Világosság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Klasszikus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ilágossá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540</TotalTime>
  <Words>832</Words>
  <Application>Microsoft Office PowerPoint</Application>
  <PresentationFormat>Diavetítés a képernyőre (4:3 oldalarány)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Világosság</vt:lpstr>
      <vt:lpstr>        A teljesítményértékelés szervezeti és egyéni dimenzió a köz és versenyszférában HSZOSZ konferencia, Budapest, 2014.12.02.  Boda Boglárka PhD hallgató, NKE KDI</vt:lpstr>
      <vt:lpstr>    A TÉR jelentősége a magán -  és a közszférában  </vt:lpstr>
      <vt:lpstr> A teljesítmény megvalósulása és nyomon követése </vt:lpstr>
      <vt:lpstr>Teljesítményértékelés a versenyszférában</vt:lpstr>
      <vt:lpstr>Teljesítményértékelés a MOL-nál</vt:lpstr>
      <vt:lpstr>Teljesítményértékelés a MOL-nál</vt:lpstr>
      <vt:lpstr>Teljesítményértékelés a MOL-nál</vt:lpstr>
      <vt:lpstr>Teljesítményértékelés a közszférában</vt:lpstr>
      <vt:lpstr>PowerPoint bemutató</vt:lpstr>
      <vt:lpstr>TÉR a közigazgatásban</vt:lpstr>
      <vt:lpstr>A 2013-ban bevezett TÉR rendszer jellemzői </vt:lpstr>
      <vt:lpstr>Tapasztalatok</vt:lpstr>
      <vt:lpstr>Továbbfejlesztendő  területek</vt:lpstr>
      <vt:lpstr>Továbbfejlesztendő  területek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teljesítményértékélés Szervezeti és egyéni dimenzió a köz és versenyszférában</dc:title>
  <dc:creator>Boda Boglárka</dc:creator>
  <cp:lastModifiedBy>Erika</cp:lastModifiedBy>
  <cp:revision>26</cp:revision>
  <cp:lastPrinted>2014-11-25T12:57:35Z</cp:lastPrinted>
  <dcterms:created xsi:type="dcterms:W3CDTF">2014-11-21T08:19:47Z</dcterms:created>
  <dcterms:modified xsi:type="dcterms:W3CDTF">2014-12-02T20:15:54Z</dcterms:modified>
</cp:coreProperties>
</file>